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8" r:id="rId4"/>
    <p:sldId id="267" r:id="rId5"/>
    <p:sldId id="269" r:id="rId6"/>
    <p:sldId id="270" r:id="rId7"/>
    <p:sldId id="271" r:id="rId8"/>
    <p:sldId id="272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87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285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1018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64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7414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038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585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522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60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45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32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14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14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58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283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11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94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Literary Theory II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Topic: Reader-response Theory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389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Emerged in 1930s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Primary </a:t>
            </a:r>
            <a:r>
              <a:rPr lang="en-US" sz="2600" b="1" dirty="0">
                <a:latin typeface="Goudy Old Style"/>
                <a:cs typeface="Goudy Old Style"/>
              </a:rPr>
              <a:t>focus on reading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It </a:t>
            </a:r>
            <a:r>
              <a:rPr lang="en-US" sz="2600" b="1" dirty="0">
                <a:latin typeface="Goudy Old Style"/>
                <a:cs typeface="Goudy Old Style"/>
              </a:rPr>
              <a:t>is text based not author </a:t>
            </a:r>
            <a:r>
              <a:rPr lang="en-US" sz="2600" b="1" dirty="0" smtClean="0">
                <a:latin typeface="Goudy Old Style"/>
                <a:cs typeface="Goudy Old Style"/>
              </a:rPr>
              <a:t>based, “text </a:t>
            </a:r>
            <a:r>
              <a:rPr lang="en-US" sz="2600" b="1" dirty="0">
                <a:latin typeface="Goudy Old Style"/>
                <a:cs typeface="Goudy Old Style"/>
              </a:rPr>
              <a:t>and text alone”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smtClean="0">
                <a:latin typeface="Goudy Old Style"/>
                <a:cs typeface="Goudy Old Style"/>
              </a:rPr>
              <a:t>Theorists: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Stanley </a:t>
            </a:r>
            <a:r>
              <a:rPr lang="en-US" sz="2400" b="1" dirty="0">
                <a:latin typeface="Goudy Old Style"/>
                <a:cs typeface="Goudy Old Style"/>
              </a:rPr>
              <a:t>Fish 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>
                <a:latin typeface="Goudy Old Style"/>
                <a:cs typeface="Goudy Old Style"/>
              </a:rPr>
              <a:t> </a:t>
            </a:r>
            <a:r>
              <a:rPr lang="en-US" sz="2400" b="1" dirty="0" smtClean="0">
                <a:latin typeface="Goudy Old Style"/>
                <a:cs typeface="Goudy Old Style"/>
              </a:rPr>
              <a:t>David </a:t>
            </a:r>
            <a:r>
              <a:rPr lang="en-US" sz="2400" b="1" dirty="0" err="1" smtClean="0">
                <a:latin typeface="Goudy Old Style"/>
                <a:cs typeface="Goudy Old Style"/>
              </a:rPr>
              <a:t>Bleich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>
                <a:latin typeface="Goudy Old Style"/>
                <a:cs typeface="Goudy Old Style"/>
              </a:rPr>
              <a:t>Norman Holland </a:t>
            </a:r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5617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pPr algn="just"/>
            <a:r>
              <a:rPr lang="en-US" sz="2600" b="1" dirty="0">
                <a:latin typeface="Goudy Old Style"/>
                <a:cs typeface="Goudy Old Style"/>
              </a:rPr>
              <a:t>Theoretical </a:t>
            </a:r>
            <a:r>
              <a:rPr lang="en-US" sz="2600" b="1" dirty="0" smtClean="0">
                <a:latin typeface="Goudy Old Style"/>
                <a:cs typeface="Goudy Old Style"/>
              </a:rPr>
              <a:t>Assumption: Literature </a:t>
            </a:r>
            <a:r>
              <a:rPr lang="en-US" sz="2600" b="1" dirty="0">
                <a:latin typeface="Goudy Old Style"/>
                <a:cs typeface="Goudy Old Style"/>
              </a:rPr>
              <a:t>is a per formative art and each reading is a performance.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The </a:t>
            </a:r>
            <a:r>
              <a:rPr lang="en-US" sz="2600" b="1" dirty="0">
                <a:latin typeface="Goudy Old Style"/>
                <a:cs typeface="Goudy Old Style"/>
              </a:rPr>
              <a:t>literary text possess no fixed and final meaning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Literary </a:t>
            </a:r>
            <a:r>
              <a:rPr lang="en-US" sz="2600" b="1" dirty="0">
                <a:latin typeface="Goudy Old Style"/>
                <a:cs typeface="Goudy Old Style"/>
              </a:rPr>
              <a:t>meaning is created by the interaction of the text and reader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algn="just"/>
            <a:r>
              <a:rPr lang="en-US" sz="2600" b="1" dirty="0">
                <a:latin typeface="Goudy Old Style"/>
                <a:cs typeface="Goudy Old Style"/>
              </a:rPr>
              <a:t>Role of reader cannot be </a:t>
            </a:r>
            <a:r>
              <a:rPr lang="en-US" sz="2600" b="1" dirty="0" smtClean="0">
                <a:latin typeface="Goudy Old Style"/>
                <a:cs typeface="Goudy Old Style"/>
              </a:rPr>
              <a:t>ignored</a:t>
            </a: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Reader </a:t>
            </a:r>
            <a:r>
              <a:rPr lang="en-US" sz="2600" b="1" dirty="0">
                <a:latin typeface="Goudy Old Style"/>
                <a:cs typeface="Goudy Old Style"/>
              </a:rPr>
              <a:t>is not passive but active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6511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Acknowledged importance of text and reader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Reality </a:t>
            </a:r>
            <a:r>
              <a:rPr lang="en-US" sz="2600" b="1" dirty="0">
                <a:latin typeface="Goudy Old Style"/>
                <a:cs typeface="Goudy Old Style"/>
              </a:rPr>
              <a:t>exist in readers mind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Work </a:t>
            </a:r>
            <a:r>
              <a:rPr lang="en-US" sz="2600" b="1" dirty="0">
                <a:latin typeface="Goudy Old Style"/>
                <a:cs typeface="Goudy Old Style"/>
              </a:rPr>
              <a:t>is fully created when readers assimilate it </a:t>
            </a:r>
            <a:r>
              <a:rPr lang="en-US" sz="2600" b="1" dirty="0" smtClean="0">
                <a:latin typeface="Goudy Old Style"/>
                <a:cs typeface="Goudy Old Style"/>
              </a:rPr>
              <a:t>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Text </a:t>
            </a:r>
            <a:r>
              <a:rPr lang="en-US" sz="2600" b="1" dirty="0">
                <a:latin typeface="Goudy Old Style"/>
                <a:cs typeface="Goudy Old Style"/>
              </a:rPr>
              <a:t>has not one inherent meaning but it depend on individual interpretation</a:t>
            </a:r>
            <a:r>
              <a:rPr lang="en-US" sz="2600" b="1" dirty="0" smtClean="0">
                <a:latin typeface="Goudy Old Style"/>
                <a:cs typeface="Goudy Old Style"/>
              </a:rPr>
              <a:t>. 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4677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Types of </a:t>
            </a:r>
            <a:r>
              <a:rPr lang="en-US" sz="2600" b="1" dirty="0" smtClean="0">
                <a:latin typeface="Goudy Old Style"/>
                <a:cs typeface="Goudy Old Style"/>
              </a:rPr>
              <a:t>Reading: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Aesthetic: </a:t>
            </a:r>
            <a:r>
              <a:rPr lang="en-US" sz="2400" b="1" dirty="0">
                <a:latin typeface="Goudy Old Style"/>
                <a:cs typeface="Goudy Old Style"/>
              </a:rPr>
              <a:t>reading for pleasure emotional focus literature</a:t>
            </a:r>
            <a:r>
              <a:rPr lang="en-US" sz="2400" b="1" dirty="0" smtClean="0">
                <a:latin typeface="Goudy Old Style"/>
                <a:cs typeface="Goudy Old Style"/>
              </a:rPr>
              <a:t>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Afferent: </a:t>
            </a:r>
            <a:r>
              <a:rPr lang="en-US" sz="2400" b="1" dirty="0">
                <a:latin typeface="Goudy Old Style"/>
                <a:cs typeface="Goudy Old Style"/>
              </a:rPr>
              <a:t>reading for information</a:t>
            </a:r>
            <a:r>
              <a:rPr lang="en-US" sz="2400" b="1" dirty="0" smtClean="0">
                <a:latin typeface="Goudy Old Style"/>
                <a:cs typeface="Goudy Old Style"/>
              </a:rPr>
              <a:t>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In </a:t>
            </a:r>
            <a:r>
              <a:rPr lang="en-US" sz="2600" b="1" dirty="0">
                <a:latin typeface="Goudy Old Style"/>
                <a:cs typeface="Goudy Old Style"/>
              </a:rPr>
              <a:t>reader response theory reading must be aesthetic rather than afferent.</a:t>
            </a:r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94519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pPr algn="just"/>
            <a:r>
              <a:rPr lang="en-US" sz="2600" b="1" dirty="0">
                <a:latin typeface="Goudy Old Style"/>
                <a:cs typeface="Goudy Old Style"/>
              </a:rPr>
              <a:t>Kinds of Meaning in a </a:t>
            </a:r>
            <a:r>
              <a:rPr lang="en-US" sz="2600" b="1" dirty="0" smtClean="0">
                <a:latin typeface="Goudy Old Style"/>
                <a:cs typeface="Goudy Old Style"/>
              </a:rPr>
              <a:t>Text: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Determinate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Indeterminate  </a:t>
            </a: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Determinate: </a:t>
            </a:r>
            <a:r>
              <a:rPr lang="en-US" sz="2600" b="1" dirty="0">
                <a:latin typeface="Goudy Old Style"/>
                <a:cs typeface="Goudy Old Style"/>
              </a:rPr>
              <a:t>basically the facts in the text </a:t>
            </a: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Indeterminate: </a:t>
            </a:r>
            <a:r>
              <a:rPr lang="en-US" sz="2600" b="1" dirty="0">
                <a:latin typeface="Goudy Old Style"/>
                <a:cs typeface="Goudy Old Style"/>
              </a:rPr>
              <a:t>the “gaps” in the text which is filled by readers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In Reader-Response </a:t>
            </a:r>
            <a:r>
              <a:rPr lang="en-US" sz="2600" b="1" dirty="0">
                <a:latin typeface="Goudy Old Style"/>
                <a:cs typeface="Goudy Old Style"/>
              </a:rPr>
              <a:t>theory, indeterminate meaning </a:t>
            </a:r>
            <a:r>
              <a:rPr lang="en-US" sz="2600" b="1" dirty="0" smtClean="0">
                <a:latin typeface="Goudy Old Style"/>
                <a:cs typeface="Goudy Old Style"/>
              </a:rPr>
              <a:t>is more in focus</a:t>
            </a:r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10232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Kinds </a:t>
            </a:r>
            <a:r>
              <a:rPr lang="en-US" sz="2600" b="1" dirty="0">
                <a:latin typeface="Goudy Old Style"/>
                <a:cs typeface="Goudy Old Style"/>
              </a:rPr>
              <a:t>of </a:t>
            </a:r>
            <a:r>
              <a:rPr lang="en-US" sz="2600" b="1" dirty="0" smtClean="0">
                <a:latin typeface="Goudy Old Style"/>
                <a:cs typeface="Goudy Old Style"/>
              </a:rPr>
              <a:t>Reader: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Implied </a:t>
            </a:r>
            <a:r>
              <a:rPr lang="en-US" sz="2400" b="1" dirty="0">
                <a:latin typeface="Goudy Old Style"/>
                <a:cs typeface="Goudy Old Style"/>
              </a:rPr>
              <a:t>Reader 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Actual </a:t>
            </a:r>
            <a:r>
              <a:rPr lang="en-US" sz="2400" b="1" dirty="0">
                <a:latin typeface="Goudy Old Style"/>
                <a:cs typeface="Goudy Old Style"/>
              </a:rPr>
              <a:t>Reader </a:t>
            </a: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Implied </a:t>
            </a:r>
            <a:r>
              <a:rPr lang="en-US" sz="2600" b="1" dirty="0">
                <a:latin typeface="Goudy Old Style"/>
                <a:cs typeface="Goudy Old Style"/>
              </a:rPr>
              <a:t>reader finds out the determinate meaning of the text </a:t>
            </a:r>
            <a:r>
              <a:rPr lang="en-US" sz="2600" b="1" dirty="0" smtClean="0">
                <a:latin typeface="Goudy Old Style"/>
                <a:cs typeface="Goudy Old Style"/>
              </a:rPr>
              <a:t> </a:t>
            </a:r>
          </a:p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Actual </a:t>
            </a:r>
            <a:r>
              <a:rPr lang="en-US" sz="2600" b="1" dirty="0">
                <a:latin typeface="Goudy Old Style"/>
                <a:cs typeface="Goudy Old Style"/>
              </a:rPr>
              <a:t>reader fills the gap in the text and find out the indeterminate meaning of the text</a:t>
            </a: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8959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Techniques </a:t>
            </a:r>
            <a:r>
              <a:rPr lang="en-US" sz="2600" b="1" dirty="0">
                <a:latin typeface="Goudy Old Style"/>
                <a:cs typeface="Goudy Old Style"/>
              </a:rPr>
              <a:t>of </a:t>
            </a:r>
            <a:r>
              <a:rPr lang="en-US" sz="2600" b="1" dirty="0" smtClean="0">
                <a:latin typeface="Goudy Old Style"/>
                <a:cs typeface="Goudy Old Style"/>
              </a:rPr>
              <a:t>Reading: (Reader </a:t>
            </a:r>
            <a:r>
              <a:rPr lang="en-US" sz="2600" b="1" dirty="0">
                <a:latin typeface="Goudy Old Style"/>
                <a:cs typeface="Goudy Old Style"/>
              </a:rPr>
              <a:t>extracts the meaning </a:t>
            </a:r>
            <a:r>
              <a:rPr lang="en-US" sz="2600" b="1" dirty="0" smtClean="0">
                <a:latin typeface="Goudy Old Style"/>
                <a:cs typeface="Goudy Old Style"/>
              </a:rPr>
              <a:t>through)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Experiencing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Hypothesizing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Exploring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Synthesizing</a:t>
            </a:r>
            <a:endParaRPr lang="en-US" sz="2400" b="1" dirty="0">
              <a:latin typeface="Goudy Old Style"/>
              <a:cs typeface="Goudy Old Style"/>
            </a:endParaRPr>
          </a:p>
          <a:p>
            <a:pPr marL="0" indent="0" algn="just">
              <a:buNone/>
            </a:pPr>
            <a:endParaRPr lang="en-US" sz="2600" b="1" dirty="0">
              <a:latin typeface="Goudy Old Style"/>
              <a:cs typeface="Goudy Old Style"/>
            </a:endParaRP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5930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pPr algn="just"/>
            <a:r>
              <a:rPr lang="en-US" sz="2600" b="1" dirty="0" smtClean="0">
                <a:latin typeface="Goudy Old Style"/>
                <a:cs typeface="Goudy Old Style"/>
              </a:rPr>
              <a:t>Benefits: </a:t>
            </a: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Broaden </a:t>
            </a:r>
            <a:r>
              <a:rPr lang="en-US" sz="2400" b="1" dirty="0">
                <a:latin typeface="Goudy Old Style"/>
                <a:cs typeface="Goudy Old Style"/>
              </a:rPr>
              <a:t>the horizon of mind 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Multiple </a:t>
            </a:r>
            <a:r>
              <a:rPr lang="en-US" sz="2400" b="1" dirty="0">
                <a:latin typeface="Goudy Old Style"/>
                <a:cs typeface="Goudy Old Style"/>
              </a:rPr>
              <a:t>interpretation 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 algn="just"/>
            <a:r>
              <a:rPr lang="en-US" sz="2400" b="1" dirty="0" smtClean="0">
                <a:latin typeface="Goudy Old Style"/>
                <a:cs typeface="Goudy Old Style"/>
              </a:rPr>
              <a:t>Sheds light on the complexity of a work</a:t>
            </a:r>
          </a:p>
          <a:p>
            <a:pPr marL="0" indent="0" algn="just">
              <a:buNone/>
            </a:pPr>
            <a:endParaRPr lang="en-US" sz="2600" b="1" dirty="0">
              <a:latin typeface="Goudy Old Style"/>
              <a:cs typeface="Goudy Old Style"/>
            </a:endParaRP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  <a:p>
            <a:pPr algn="just"/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74448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255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Goudy Old Style</vt:lpstr>
      <vt:lpstr>Wingdings 3</vt:lpstr>
      <vt:lpstr>Wisp</vt:lpstr>
      <vt:lpstr>Literary Theory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Theory II</dc:title>
  <dc:creator>Arslan Ahmad</dc:creator>
  <cp:lastModifiedBy>Arslan Ahmad</cp:lastModifiedBy>
  <cp:revision>19</cp:revision>
  <dcterms:created xsi:type="dcterms:W3CDTF">2020-03-25T08:20:34Z</dcterms:created>
  <dcterms:modified xsi:type="dcterms:W3CDTF">2020-03-31T17:29:33Z</dcterms:modified>
</cp:coreProperties>
</file>